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2" r:id="rId4"/>
    <p:sldId id="282" r:id="rId5"/>
    <p:sldId id="258" r:id="rId6"/>
    <p:sldId id="277" r:id="rId7"/>
    <p:sldId id="280" r:id="rId8"/>
    <p:sldId id="281" r:id="rId9"/>
    <p:sldId id="259" r:id="rId10"/>
    <p:sldId id="278" r:id="rId11"/>
    <p:sldId id="279" r:id="rId12"/>
    <p:sldId id="266" r:id="rId13"/>
    <p:sldId id="270" r:id="rId14"/>
    <p:sldId id="285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0" autoAdjust="0"/>
    <p:restoredTop sz="94660"/>
  </p:normalViewPr>
  <p:slideViewPr>
    <p:cSldViewPr>
      <p:cViewPr>
        <p:scale>
          <a:sx n="98" d="100"/>
          <a:sy n="98" d="100"/>
        </p:scale>
        <p:origin x="-1109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0728206884117"/>
          <c:y val="3.8108068397929795E-2"/>
          <c:w val="0.42038065897960397"/>
          <c:h val="0.5099969441805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диагностика, январь 2021г.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Оптимальный ур-нь 60-100%</c:v>
                </c:pt>
                <c:pt idx="1">
                  <c:v>Допустимый ур-нь 30-60%</c:v>
                </c:pt>
                <c:pt idx="2">
                  <c:v>Критический ур-нь 0-30%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 диагностика, сентябрь 2022г.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7347799242707136E-2"/>
                  <c:y val="-2.9201584979256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30398990276149E-2"/>
                  <c:y val="-2.9201584979256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Оптимальный ур-нь 60-100%</c:v>
                </c:pt>
                <c:pt idx="1">
                  <c:v>Допустимый ур-нь 30-60%</c:v>
                </c:pt>
                <c:pt idx="2">
                  <c:v>Критический ур-нь 0-30%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0.60000000000000042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91168"/>
        <c:axId val="114031936"/>
      </c:barChart>
      <c:catAx>
        <c:axId val="11559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031936"/>
        <c:crosses val="autoZero"/>
        <c:auto val="1"/>
        <c:lblAlgn val="ctr"/>
        <c:lblOffset val="100"/>
        <c:noMultiLvlLbl val="0"/>
      </c:catAx>
      <c:valAx>
        <c:axId val="114031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559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40773056377269"/>
          <c:y val="0.18385133955947944"/>
          <c:w val="0.29239419914866688"/>
          <c:h val="0.52621118172376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07282068841167"/>
          <c:y val="3.8108068397929774E-2"/>
          <c:w val="0.42038065897960419"/>
          <c:h val="0.5099969441805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самооценка, январь 2021г.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Оптимальный ур-нь 60-100%</c:v>
                </c:pt>
                <c:pt idx="1">
                  <c:v>Допустимый ур-нь 30%-60%</c:v>
                </c:pt>
                <c:pt idx="2">
                  <c:v>Критический ур-нь 0-30%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0.4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 самооценка, сентябрь 2022г.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2577817916120808E-2"/>
                  <c:y val="-2.9201584979255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30398990276132E-2"/>
                  <c:y val="-2.9201584979255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Оптимальный ур-нь 60-100%</c:v>
                </c:pt>
                <c:pt idx="1">
                  <c:v>Допустимый ур-нь 30%-60%</c:v>
                </c:pt>
                <c:pt idx="2">
                  <c:v>Критический ур-нь 0-30%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0.60000000000000042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31776"/>
        <c:axId val="116180096"/>
      </c:barChart>
      <c:catAx>
        <c:axId val="117131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80096"/>
        <c:crosses val="autoZero"/>
        <c:auto val="1"/>
        <c:lblAlgn val="ctr"/>
        <c:lblOffset val="100"/>
        <c:noMultiLvlLbl val="0"/>
      </c:catAx>
      <c:valAx>
        <c:axId val="116180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1317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930113653535425"/>
          <c:y val="0.2130529245387357"/>
          <c:w val="0.32521070282881392"/>
          <c:h val="0.5262111817237614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503652747292514E-2"/>
          <c:y val="4.9332742797397793E-2"/>
          <c:w val="0.51851089368448611"/>
          <c:h val="0.53134511500929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диагностика, январь 2021г.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низкий ур-нь</c:v>
                </c:pt>
                <c:pt idx="1">
                  <c:v>удовл. ур-нь</c:v>
                </c:pt>
                <c:pt idx="2">
                  <c:v>базовый ур-нь</c:v>
                </c:pt>
                <c:pt idx="3">
                  <c:v>повышенный ур-нь</c:v>
                </c:pt>
                <c:pt idx="4">
                  <c:v>высокий ур-нь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 диагностика, сентябрь 2022г.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1757952820057031E-2"/>
                  <c:y val="1.9596588033428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низкий ур-нь</c:v>
                </c:pt>
                <c:pt idx="1">
                  <c:v>удовл. ур-нь</c:v>
                </c:pt>
                <c:pt idx="2">
                  <c:v>базовый ур-нь</c:v>
                </c:pt>
                <c:pt idx="3">
                  <c:v>повышенный ур-нь</c:v>
                </c:pt>
                <c:pt idx="4">
                  <c:v>высокий ур-нь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0.6500000000000008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91680"/>
        <c:axId val="116182400"/>
      </c:barChart>
      <c:catAx>
        <c:axId val="11559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82400"/>
        <c:crosses val="autoZero"/>
        <c:auto val="1"/>
        <c:lblAlgn val="ctr"/>
        <c:lblOffset val="100"/>
        <c:noMultiLvlLbl val="0"/>
      </c:catAx>
      <c:valAx>
        <c:axId val="116182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591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503652747292569E-2"/>
          <c:y val="4.9332742797397793E-2"/>
          <c:w val="0.51851089368448633"/>
          <c:h val="0.53134511500929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самооценка, январь 2021г.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6111111111111142E-2"/>
                  <c:y val="-6.1473822800495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848E-3"/>
                  <c:y val="9.22107342007433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низкий ур-нь</c:v>
                </c:pt>
                <c:pt idx="1">
                  <c:v>удовл. ур-нь</c:v>
                </c:pt>
                <c:pt idx="2">
                  <c:v>базовый ур-нь</c:v>
                </c:pt>
                <c:pt idx="3">
                  <c:v>повышенный ур-нь</c:v>
                </c:pt>
                <c:pt idx="4">
                  <c:v>высокий ур-нь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0.52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 самооценка, сентябрь 2022г.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низкий ур-нь</c:v>
                </c:pt>
                <c:pt idx="1">
                  <c:v>удовл. ур-нь</c:v>
                </c:pt>
                <c:pt idx="2">
                  <c:v>базовый ур-нь</c:v>
                </c:pt>
                <c:pt idx="3">
                  <c:v>повышенный ур-нь</c:v>
                </c:pt>
                <c:pt idx="4">
                  <c:v>высокий ур-нь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0.60000000000000053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42368"/>
        <c:axId val="116184128"/>
      </c:barChart>
      <c:catAx>
        <c:axId val="11724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84128"/>
        <c:crosses val="autoZero"/>
        <c:auto val="1"/>
        <c:lblAlgn val="ctr"/>
        <c:lblOffset val="100"/>
        <c:noMultiLvlLbl val="0"/>
      </c:catAx>
      <c:valAx>
        <c:axId val="116184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242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DA8C5-5C64-4F35-AA1F-652839E472AC}" type="doc">
      <dgm:prSet loTypeId="urn:microsoft.com/office/officeart/2005/8/layout/list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FA56FC1-7DEB-422F-8669-0ED58929BFA3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Наставничество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0DA3FA6-AE43-4F66-A866-2CA2D97C6552}" type="parTrans" cxnId="{0248B0BD-FF79-4A03-AACC-4FD9AA726A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56AADEC-6E19-41F1-B881-63712579DA8A}" type="sibTrans" cxnId="{0248B0BD-FF79-4A03-AACC-4FD9AA726A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51D720C-7A0D-408E-B1CC-970FCA750FC6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форма передачи педагогического опыта, в ходе которой начинающий педагог практически осваивает профессиональные приемы под непосредственным руководством педагога-мастера.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A805E92-5A35-4D5B-8587-DE8B6933ADFE}" type="parTrans" cxnId="{0D9647D2-C130-4AB3-A732-ECEB25FA2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A1B6A2-1AB0-4CCE-B83E-4312EB950F38}" type="sibTrans" cxnId="{0D9647D2-C130-4AB3-A732-ECEB25FA2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D7D57CE-A805-4CC7-9CED-EDB40DAE35D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Педагогическое сотрудничество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38DB15E-C5B0-4B09-B519-9FC3B0F58A15}" type="parTrans" cxnId="{57E19F28-2030-478F-8B90-DED3AB81AA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70A4EA9-477A-4A41-B7ED-368C859BD407}" type="sibTrans" cxnId="{57E19F28-2030-478F-8B90-DED3AB81AA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4E6A83-ED17-4076-9346-8F82EE9D3918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форма взаимодействия участников учебно-воспитательного процесса, ставящий каждого в субъектную позицию в воспитании, обучении и развитии.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43F95E0-2953-4CEC-9579-61668740D37B}" type="parTrans" cxnId="{713B680B-9FE1-40B5-BAB2-6BA319CA555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CA4230-435D-4FA0-ADAD-BB3B15F2EFE6}" type="sibTrans" cxnId="{713B680B-9FE1-40B5-BAB2-6BA319CA555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E10F6B-6FEA-485E-81C6-88B2F1260D70}">
      <dgm:prSet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Интеграция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BDF4FED-E29F-453D-81B8-E12C524B593B}" type="parTrans" cxnId="{837C0487-3CAC-4B71-A2FB-B983BF1F8D1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3B6DDC-2204-4793-B29E-791C4C0B2545}" type="sibTrans" cxnId="{837C0487-3CAC-4B71-A2FB-B983BF1F8D1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987F59A-5286-43E5-B2C2-800A35FBC43D}">
      <dgm:prSet custT="1"/>
      <dgm:spPr/>
      <dgm:t>
        <a:bodyPr/>
        <a:lstStyle/>
        <a:p>
          <a:pPr algn="l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90153BA-C70F-400C-A178-DB306C5EA333}" type="parTrans" cxnId="{0E639A71-956D-4D4C-8A21-BADEAA135A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C3BB52-080C-4EF5-8F49-0EFC57A4573C}" type="sibTrans" cxnId="{0E639A71-956D-4D4C-8A21-BADEAA135A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C707CCA-4980-400E-A780-706674F7E389}">
      <dgm:prSet custT="1"/>
      <dgm:spPr/>
      <dgm:t>
        <a:bodyPr/>
        <a:lstStyle/>
        <a:p>
          <a:pPr algn="just"/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процесс и результат взаимопроникновения, взаимосвязи и синтеза различных знаний, способов и видов деятельности. 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E8E8D14-3B64-4873-B609-53ACA6D166FD}" type="parTrans" cxnId="{24E538D9-19ED-42DC-AB77-008929A92C20}">
      <dgm:prSet/>
      <dgm:spPr/>
      <dgm:t>
        <a:bodyPr/>
        <a:lstStyle/>
        <a:p>
          <a:endParaRPr lang="ru-RU"/>
        </a:p>
      </dgm:t>
    </dgm:pt>
    <dgm:pt modelId="{A655E03E-FD39-4B9B-9E42-194F67877CC8}" type="sibTrans" cxnId="{24E538D9-19ED-42DC-AB77-008929A92C20}">
      <dgm:prSet/>
      <dgm:spPr/>
      <dgm:t>
        <a:bodyPr/>
        <a:lstStyle/>
        <a:p>
          <a:endParaRPr lang="ru-RU"/>
        </a:p>
      </dgm:t>
    </dgm:pt>
    <dgm:pt modelId="{349E4F91-A88D-46C5-865D-3190B7BD2858}" type="pres">
      <dgm:prSet presAssocID="{F58DA8C5-5C64-4F35-AA1F-652839E472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A3152D-B72B-4F26-B5A9-67B456295871}" type="pres">
      <dgm:prSet presAssocID="{CFA56FC1-7DEB-422F-8669-0ED58929BFA3}" presName="parentLin" presStyleCnt="0"/>
      <dgm:spPr/>
    </dgm:pt>
    <dgm:pt modelId="{C6883AAC-56C4-453A-A0CA-26270275DFD0}" type="pres">
      <dgm:prSet presAssocID="{CFA56FC1-7DEB-422F-8669-0ED58929BF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498E343-F1B6-4D63-9079-4872F8E6750E}" type="pres">
      <dgm:prSet presAssocID="{CFA56FC1-7DEB-422F-8669-0ED58929BFA3}" presName="parentText" presStyleLbl="node1" presStyleIdx="0" presStyleCnt="3" custScaleX="68875" custScaleY="40873" custLinFactNeighborX="-37507" custLinFactNeighborY="-67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32EE1-3B3F-406C-8690-55B1DFE25041}" type="pres">
      <dgm:prSet presAssocID="{CFA56FC1-7DEB-422F-8669-0ED58929BFA3}" presName="negativeSpace" presStyleCnt="0"/>
      <dgm:spPr/>
    </dgm:pt>
    <dgm:pt modelId="{2F8429EF-2400-4A85-870A-3C402FE664AF}" type="pres">
      <dgm:prSet presAssocID="{CFA56FC1-7DEB-422F-8669-0ED58929BFA3}" presName="childText" presStyleLbl="conFgAcc1" presStyleIdx="0" presStyleCnt="3" custScaleX="78625" custScaleY="66137" custLinFactY="-4812" custLinFactNeighborX="31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3A087-B71E-4157-A3A0-E8EA0F6E3BBD}" type="pres">
      <dgm:prSet presAssocID="{D56AADEC-6E19-41F1-B881-63712579DA8A}" presName="spaceBetweenRectangles" presStyleCnt="0"/>
      <dgm:spPr/>
    </dgm:pt>
    <dgm:pt modelId="{7701EC48-15E5-46DD-A4D7-175690DC47E3}" type="pres">
      <dgm:prSet presAssocID="{CEE10F6B-6FEA-485E-81C6-88B2F1260D70}" presName="parentLin" presStyleCnt="0"/>
      <dgm:spPr/>
    </dgm:pt>
    <dgm:pt modelId="{0F909EFF-EB03-41F4-A8D2-3D0184CF1E7A}" type="pres">
      <dgm:prSet presAssocID="{CEE10F6B-6FEA-485E-81C6-88B2F1260D7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A17013-2EAC-4B0B-A263-F46556822296}" type="pres">
      <dgm:prSet presAssocID="{CEE10F6B-6FEA-485E-81C6-88B2F1260D70}" presName="parentText" presStyleLbl="node1" presStyleIdx="1" presStyleCnt="3" custScaleX="71000" custScaleY="36538" custLinFactNeighborX="-37507" custLinFactNeighborY="-31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18544-73A6-44BF-BD62-D22A0F8DBCF8}" type="pres">
      <dgm:prSet presAssocID="{CEE10F6B-6FEA-485E-81C6-88B2F1260D70}" presName="negativeSpace" presStyleCnt="0"/>
      <dgm:spPr/>
    </dgm:pt>
    <dgm:pt modelId="{89B1ADA2-0824-4E02-B24B-8FA86BD9F979}" type="pres">
      <dgm:prSet presAssocID="{CEE10F6B-6FEA-485E-81C6-88B2F1260D70}" presName="childText" presStyleLbl="conFgAcc1" presStyleIdx="1" presStyleCnt="3" custScaleX="78126" custScaleY="59766" custLinFactNeighborX="3125" custLinFactNeighborY="3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B9E02-9C91-4185-ACC1-72C32CD60518}" type="pres">
      <dgm:prSet presAssocID="{B33B6DDC-2204-4793-B29E-791C4C0B2545}" presName="spaceBetweenRectangles" presStyleCnt="0"/>
      <dgm:spPr/>
    </dgm:pt>
    <dgm:pt modelId="{F693AB16-8D06-46B4-BD89-B862CBD7CD64}" type="pres">
      <dgm:prSet presAssocID="{4D7D57CE-A805-4CC7-9CED-EDB40DAE35D4}" presName="parentLin" presStyleCnt="0"/>
      <dgm:spPr/>
    </dgm:pt>
    <dgm:pt modelId="{D02094F7-EF45-483E-B7DB-04825B071485}" type="pres">
      <dgm:prSet presAssocID="{4D7D57CE-A805-4CC7-9CED-EDB40DAE35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5CB289A-7AD0-4B5D-BA46-D87D5D4EFFE7}" type="pres">
      <dgm:prSet presAssocID="{4D7D57CE-A805-4CC7-9CED-EDB40DAE35D4}" presName="parentText" presStyleLbl="node1" presStyleIdx="2" presStyleCnt="3" custScaleX="70001" custScaleY="40303" custLinFactNeighborX="-21881" custLinFactNeighborY="-2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02E16-0599-4480-AFF2-8A074F60AC6B}" type="pres">
      <dgm:prSet presAssocID="{4D7D57CE-A805-4CC7-9CED-EDB40DAE35D4}" presName="negativeSpace" presStyleCnt="0"/>
      <dgm:spPr/>
    </dgm:pt>
    <dgm:pt modelId="{6025559C-2FDC-4CE9-ACC6-D9D84A03C723}" type="pres">
      <dgm:prSet presAssocID="{4D7D57CE-A805-4CC7-9CED-EDB40DAE35D4}" presName="childText" presStyleLbl="conFgAcc1" presStyleIdx="2" presStyleCnt="3" custScaleX="77275" custScaleY="60249" custLinFactNeighborX="3906" custLinFactNeighborY="83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538D9-19ED-42DC-AB77-008929A92C20}" srcId="{CEE10F6B-6FEA-485E-81C6-88B2F1260D70}" destId="{5C707CCA-4980-400E-A780-706674F7E389}" srcOrd="1" destOrd="0" parTransId="{9E8E8D14-3B64-4873-B609-53ACA6D166FD}" sibTransId="{A655E03E-FD39-4B9B-9E42-194F67877CC8}"/>
    <dgm:cxn modelId="{0E639A71-956D-4D4C-8A21-BADEAA135A57}" srcId="{CEE10F6B-6FEA-485E-81C6-88B2F1260D70}" destId="{2987F59A-5286-43E5-B2C2-800A35FBC43D}" srcOrd="0" destOrd="0" parTransId="{F90153BA-C70F-400C-A178-DB306C5EA333}" sibTransId="{28C3BB52-080C-4EF5-8F49-0EFC57A4573C}"/>
    <dgm:cxn modelId="{978A8CD1-C427-4404-866E-28454770353D}" type="presOf" srcId="{151D720C-7A0D-408E-B1CC-970FCA750FC6}" destId="{2F8429EF-2400-4A85-870A-3C402FE664AF}" srcOrd="0" destOrd="0" presId="urn:microsoft.com/office/officeart/2005/8/layout/list1"/>
    <dgm:cxn modelId="{837C0487-3CAC-4B71-A2FB-B983BF1F8D1C}" srcId="{F58DA8C5-5C64-4F35-AA1F-652839E472AC}" destId="{CEE10F6B-6FEA-485E-81C6-88B2F1260D70}" srcOrd="1" destOrd="0" parTransId="{7BDF4FED-E29F-453D-81B8-E12C524B593B}" sibTransId="{B33B6DDC-2204-4793-B29E-791C4C0B2545}"/>
    <dgm:cxn modelId="{0D9647D2-C130-4AB3-A732-ECEB25FA2661}" srcId="{CFA56FC1-7DEB-422F-8669-0ED58929BFA3}" destId="{151D720C-7A0D-408E-B1CC-970FCA750FC6}" srcOrd="0" destOrd="0" parTransId="{8A805E92-5A35-4D5B-8587-DE8B6933ADFE}" sibTransId="{84A1B6A2-1AB0-4CCE-B83E-4312EB950F38}"/>
    <dgm:cxn modelId="{BCCE9D0D-632B-418F-907B-A39F081C5812}" type="presOf" srcId="{CEE10F6B-6FEA-485E-81C6-88B2F1260D70}" destId="{0F909EFF-EB03-41F4-A8D2-3D0184CF1E7A}" srcOrd="0" destOrd="0" presId="urn:microsoft.com/office/officeart/2005/8/layout/list1"/>
    <dgm:cxn modelId="{A7C73C1B-DB1E-4191-AE60-EFDBBADF5370}" type="presOf" srcId="{664E6A83-ED17-4076-9346-8F82EE9D3918}" destId="{6025559C-2FDC-4CE9-ACC6-D9D84A03C723}" srcOrd="0" destOrd="0" presId="urn:microsoft.com/office/officeart/2005/8/layout/list1"/>
    <dgm:cxn modelId="{57E19F28-2030-478F-8B90-DED3AB81AABC}" srcId="{F58DA8C5-5C64-4F35-AA1F-652839E472AC}" destId="{4D7D57CE-A805-4CC7-9CED-EDB40DAE35D4}" srcOrd="2" destOrd="0" parTransId="{738DB15E-C5B0-4B09-B519-9FC3B0F58A15}" sibTransId="{170A4EA9-477A-4A41-B7ED-368C859BD407}"/>
    <dgm:cxn modelId="{609FE27B-C8D4-4B60-82B4-684467D5868F}" type="presOf" srcId="{F58DA8C5-5C64-4F35-AA1F-652839E472AC}" destId="{349E4F91-A88D-46C5-865D-3190B7BD2858}" srcOrd="0" destOrd="0" presId="urn:microsoft.com/office/officeart/2005/8/layout/list1"/>
    <dgm:cxn modelId="{B5B599BA-E277-4D55-AA10-728C577073F4}" type="presOf" srcId="{CFA56FC1-7DEB-422F-8669-0ED58929BFA3}" destId="{C6883AAC-56C4-453A-A0CA-26270275DFD0}" srcOrd="0" destOrd="0" presId="urn:microsoft.com/office/officeart/2005/8/layout/list1"/>
    <dgm:cxn modelId="{0248B0BD-FF79-4A03-AACC-4FD9AA726A6F}" srcId="{F58DA8C5-5C64-4F35-AA1F-652839E472AC}" destId="{CFA56FC1-7DEB-422F-8669-0ED58929BFA3}" srcOrd="0" destOrd="0" parTransId="{30DA3FA6-AE43-4F66-A866-2CA2D97C6552}" sibTransId="{D56AADEC-6E19-41F1-B881-63712579DA8A}"/>
    <dgm:cxn modelId="{95EAAF78-9784-4DC3-A5C4-DEF8607D4FA6}" type="presOf" srcId="{CEE10F6B-6FEA-485E-81C6-88B2F1260D70}" destId="{FBA17013-2EAC-4B0B-A263-F46556822296}" srcOrd="1" destOrd="0" presId="urn:microsoft.com/office/officeart/2005/8/layout/list1"/>
    <dgm:cxn modelId="{CDD4C15B-1FD9-4D95-A70F-1C5B888B63E9}" type="presOf" srcId="{2987F59A-5286-43E5-B2C2-800A35FBC43D}" destId="{89B1ADA2-0824-4E02-B24B-8FA86BD9F979}" srcOrd="0" destOrd="0" presId="urn:microsoft.com/office/officeart/2005/8/layout/list1"/>
    <dgm:cxn modelId="{889E3751-4237-4156-B33F-6C9CBCD581FC}" type="presOf" srcId="{4D7D57CE-A805-4CC7-9CED-EDB40DAE35D4}" destId="{D02094F7-EF45-483E-B7DB-04825B071485}" srcOrd="0" destOrd="0" presId="urn:microsoft.com/office/officeart/2005/8/layout/list1"/>
    <dgm:cxn modelId="{94CDC10A-2214-4524-984E-6CD1D9CD2F9C}" type="presOf" srcId="{5C707CCA-4980-400E-A780-706674F7E389}" destId="{89B1ADA2-0824-4E02-B24B-8FA86BD9F979}" srcOrd="0" destOrd="1" presId="urn:microsoft.com/office/officeart/2005/8/layout/list1"/>
    <dgm:cxn modelId="{713B680B-9FE1-40B5-BAB2-6BA319CA5555}" srcId="{4D7D57CE-A805-4CC7-9CED-EDB40DAE35D4}" destId="{664E6A83-ED17-4076-9346-8F82EE9D3918}" srcOrd="0" destOrd="0" parTransId="{B43F95E0-2953-4CEC-9579-61668740D37B}" sibTransId="{58CA4230-435D-4FA0-ADAD-BB3B15F2EFE6}"/>
    <dgm:cxn modelId="{9FBBD62C-808E-4662-9CB4-B261AF49AD78}" type="presOf" srcId="{4D7D57CE-A805-4CC7-9CED-EDB40DAE35D4}" destId="{45CB289A-7AD0-4B5D-BA46-D87D5D4EFFE7}" srcOrd="1" destOrd="0" presId="urn:microsoft.com/office/officeart/2005/8/layout/list1"/>
    <dgm:cxn modelId="{862D8C0A-BD34-4009-A245-3EA3C8C672CB}" type="presOf" srcId="{CFA56FC1-7DEB-422F-8669-0ED58929BFA3}" destId="{2498E343-F1B6-4D63-9079-4872F8E6750E}" srcOrd="1" destOrd="0" presId="urn:microsoft.com/office/officeart/2005/8/layout/list1"/>
    <dgm:cxn modelId="{8E734E05-02B4-405D-80AC-137C92A49A9A}" type="presParOf" srcId="{349E4F91-A88D-46C5-865D-3190B7BD2858}" destId="{37A3152D-B72B-4F26-B5A9-67B456295871}" srcOrd="0" destOrd="0" presId="urn:microsoft.com/office/officeart/2005/8/layout/list1"/>
    <dgm:cxn modelId="{EB676EBD-81A6-4FE6-BCDA-477E74F323CE}" type="presParOf" srcId="{37A3152D-B72B-4F26-B5A9-67B456295871}" destId="{C6883AAC-56C4-453A-A0CA-26270275DFD0}" srcOrd="0" destOrd="0" presId="urn:microsoft.com/office/officeart/2005/8/layout/list1"/>
    <dgm:cxn modelId="{CD7ADE95-5CDE-41B1-80CE-B2C98F1892BC}" type="presParOf" srcId="{37A3152D-B72B-4F26-B5A9-67B456295871}" destId="{2498E343-F1B6-4D63-9079-4872F8E6750E}" srcOrd="1" destOrd="0" presId="urn:microsoft.com/office/officeart/2005/8/layout/list1"/>
    <dgm:cxn modelId="{FF48B42A-E715-402D-BF09-75D55BD6AD6E}" type="presParOf" srcId="{349E4F91-A88D-46C5-865D-3190B7BD2858}" destId="{D0C32EE1-3B3F-406C-8690-55B1DFE25041}" srcOrd="1" destOrd="0" presId="urn:microsoft.com/office/officeart/2005/8/layout/list1"/>
    <dgm:cxn modelId="{52D4FE07-EB63-4AA7-A558-F958190EB97F}" type="presParOf" srcId="{349E4F91-A88D-46C5-865D-3190B7BD2858}" destId="{2F8429EF-2400-4A85-870A-3C402FE664AF}" srcOrd="2" destOrd="0" presId="urn:microsoft.com/office/officeart/2005/8/layout/list1"/>
    <dgm:cxn modelId="{448DA513-74EC-4532-85C1-0E1BCC189561}" type="presParOf" srcId="{349E4F91-A88D-46C5-865D-3190B7BD2858}" destId="{01C3A087-B71E-4157-A3A0-E8EA0F6E3BBD}" srcOrd="3" destOrd="0" presId="urn:microsoft.com/office/officeart/2005/8/layout/list1"/>
    <dgm:cxn modelId="{01011231-42E9-455F-82EA-424664ABF708}" type="presParOf" srcId="{349E4F91-A88D-46C5-865D-3190B7BD2858}" destId="{7701EC48-15E5-46DD-A4D7-175690DC47E3}" srcOrd="4" destOrd="0" presId="urn:microsoft.com/office/officeart/2005/8/layout/list1"/>
    <dgm:cxn modelId="{2557DBFA-8992-467E-B541-BB29AC75FD0F}" type="presParOf" srcId="{7701EC48-15E5-46DD-A4D7-175690DC47E3}" destId="{0F909EFF-EB03-41F4-A8D2-3D0184CF1E7A}" srcOrd="0" destOrd="0" presId="urn:microsoft.com/office/officeart/2005/8/layout/list1"/>
    <dgm:cxn modelId="{AA069166-570B-4A27-9170-5E5AF09237B7}" type="presParOf" srcId="{7701EC48-15E5-46DD-A4D7-175690DC47E3}" destId="{FBA17013-2EAC-4B0B-A263-F46556822296}" srcOrd="1" destOrd="0" presId="urn:microsoft.com/office/officeart/2005/8/layout/list1"/>
    <dgm:cxn modelId="{A3D9D601-9E2E-4FAE-9B96-7387D4897BEE}" type="presParOf" srcId="{349E4F91-A88D-46C5-865D-3190B7BD2858}" destId="{5E518544-73A6-44BF-BD62-D22A0F8DBCF8}" srcOrd="5" destOrd="0" presId="urn:microsoft.com/office/officeart/2005/8/layout/list1"/>
    <dgm:cxn modelId="{FC5D59C8-D7C5-4330-921F-5C05194149DB}" type="presParOf" srcId="{349E4F91-A88D-46C5-865D-3190B7BD2858}" destId="{89B1ADA2-0824-4E02-B24B-8FA86BD9F979}" srcOrd="6" destOrd="0" presId="urn:microsoft.com/office/officeart/2005/8/layout/list1"/>
    <dgm:cxn modelId="{C4C99251-BBA3-492F-B505-5022F03830D0}" type="presParOf" srcId="{349E4F91-A88D-46C5-865D-3190B7BD2858}" destId="{405B9E02-9C91-4185-ACC1-72C32CD60518}" srcOrd="7" destOrd="0" presId="urn:microsoft.com/office/officeart/2005/8/layout/list1"/>
    <dgm:cxn modelId="{F3B6F8B4-FC65-4AE4-99CC-8C6F65740F92}" type="presParOf" srcId="{349E4F91-A88D-46C5-865D-3190B7BD2858}" destId="{F693AB16-8D06-46B4-BD89-B862CBD7CD64}" srcOrd="8" destOrd="0" presId="urn:microsoft.com/office/officeart/2005/8/layout/list1"/>
    <dgm:cxn modelId="{0476DC32-932E-466C-AA96-169093936658}" type="presParOf" srcId="{F693AB16-8D06-46B4-BD89-B862CBD7CD64}" destId="{D02094F7-EF45-483E-B7DB-04825B071485}" srcOrd="0" destOrd="0" presId="urn:microsoft.com/office/officeart/2005/8/layout/list1"/>
    <dgm:cxn modelId="{839CF1E0-CD6C-401B-B57B-16CA046E1415}" type="presParOf" srcId="{F693AB16-8D06-46B4-BD89-B862CBD7CD64}" destId="{45CB289A-7AD0-4B5D-BA46-D87D5D4EFFE7}" srcOrd="1" destOrd="0" presId="urn:microsoft.com/office/officeart/2005/8/layout/list1"/>
    <dgm:cxn modelId="{DA8B773A-41C2-46DE-986B-27EC0B7656E8}" type="presParOf" srcId="{349E4F91-A88D-46C5-865D-3190B7BD2858}" destId="{E3C02E16-0599-4480-AFF2-8A074F60AC6B}" srcOrd="9" destOrd="0" presId="urn:microsoft.com/office/officeart/2005/8/layout/list1"/>
    <dgm:cxn modelId="{B2DB30F0-0D6F-4587-89C8-30D762B71B2C}" type="presParOf" srcId="{349E4F91-A88D-46C5-865D-3190B7BD2858}" destId="{6025559C-2FDC-4CE9-ACC6-D9D84A03C7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429EF-2400-4A85-870A-3C402FE664AF}">
      <dsp:nvSpPr>
        <dsp:cNvPr id="0" name=""/>
        <dsp:cNvSpPr/>
      </dsp:nvSpPr>
      <dsp:spPr>
        <a:xfrm>
          <a:off x="285750" y="785804"/>
          <a:ext cx="7189470" cy="1466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08280" rIns="70967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форма передачи педагогического опыта, в ходе которой начинающий педагог практически осваивает профессиональные приемы под непосредственным руководством педагога-мастера.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750" y="785804"/>
        <a:ext cx="7189470" cy="1466654"/>
      </dsp:txXfrm>
    </dsp:sp>
    <dsp:sp modelId="{2498E343-F1B6-4D63-9079-4872F8E6750E}">
      <dsp:nvSpPr>
        <dsp:cNvPr id="0" name=""/>
        <dsp:cNvSpPr/>
      </dsp:nvSpPr>
      <dsp:spPr>
        <a:xfrm>
          <a:off x="285717" y="142843"/>
          <a:ext cx="4408551" cy="77220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Наставничество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413" y="180539"/>
        <a:ext cx="4333159" cy="696813"/>
      </dsp:txXfrm>
    </dsp:sp>
    <dsp:sp modelId="{89B1ADA2-0824-4E02-B24B-8FA86BD9F979}">
      <dsp:nvSpPr>
        <dsp:cNvPr id="0" name=""/>
        <dsp:cNvSpPr/>
      </dsp:nvSpPr>
      <dsp:spPr>
        <a:xfrm>
          <a:off x="285750" y="2807298"/>
          <a:ext cx="7143841" cy="13253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08280" rIns="7096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процесс и результат взаимопроникновения, взаимосвязи и синтеза различных знаний, способов и видов деятельности. 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750" y="2807298"/>
        <a:ext cx="7143841" cy="1325370"/>
      </dsp:txXfrm>
    </dsp:sp>
    <dsp:sp modelId="{FBA17013-2EAC-4B0B-A263-F46556822296}">
      <dsp:nvSpPr>
        <dsp:cNvPr id="0" name=""/>
        <dsp:cNvSpPr/>
      </dsp:nvSpPr>
      <dsp:spPr>
        <a:xfrm>
          <a:off x="285717" y="2450107"/>
          <a:ext cx="4544568" cy="69030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Интеграция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415" y="2483805"/>
        <a:ext cx="4477172" cy="622909"/>
      </dsp:txXfrm>
    </dsp:sp>
    <dsp:sp modelId="{6025559C-2FDC-4CE9-ACC6-D9D84A03C723}">
      <dsp:nvSpPr>
        <dsp:cNvPr id="0" name=""/>
        <dsp:cNvSpPr/>
      </dsp:nvSpPr>
      <dsp:spPr>
        <a:xfrm>
          <a:off x="357164" y="5072076"/>
          <a:ext cx="7066026" cy="1336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08280" rIns="70967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форма взаимодействия участников учебно-воспитательного процесса, ставящий каждого в субъектную позицию в воспитании, обучении и развитии.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164" y="5072076"/>
        <a:ext cx="7066026" cy="1336081"/>
      </dsp:txXfrm>
    </dsp:sp>
    <dsp:sp modelId="{45CB289A-7AD0-4B5D-BA46-D87D5D4EFFE7}">
      <dsp:nvSpPr>
        <dsp:cNvPr id="0" name=""/>
        <dsp:cNvSpPr/>
      </dsp:nvSpPr>
      <dsp:spPr>
        <a:xfrm>
          <a:off x="357160" y="4429125"/>
          <a:ext cx="4480624" cy="761436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Педагогическое сотрудничество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330" y="4466295"/>
        <a:ext cx="4406284" cy="68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2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7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1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2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0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8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7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0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0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Zx-UktJboF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1424657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Городской семинар «Наставничество как система развития профессионально-личностных качеств педагогов и обучающихся»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</a:t>
            </a:r>
            <a:br>
              <a:rPr lang="ru-RU" sz="2400" b="1" dirty="0" smtClean="0"/>
            </a:br>
            <a:r>
              <a:rPr lang="ru-RU" sz="2400" b="1" dirty="0" smtClean="0"/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Пономарева Антонина Геннадьевна,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учитель-логопед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МАДОУ д/с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112 города Тюмени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Зайцева Марина Алексеевна,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учитель-логопед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МАДОУ д/с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112 города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Тюмени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Интеграция деятельности педагога-наставника и молодого специалиста как эффективное средство их профессионально-личностного развития»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-1404664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569325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</a:t>
            </a:r>
            <a:r>
              <a:rPr lang="ru-RU" sz="1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 «</a:t>
            </a:r>
            <a:r>
              <a:rPr lang="ru-RU" sz="1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ИНФОРМАЦИОННО-МЕТОДИЧЕСКИЙ </a:t>
            </a:r>
            <a:r>
              <a:rPr lang="ru-RU" sz="1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ЦЕНТР» города </a:t>
            </a:r>
            <a:r>
              <a:rPr lang="ru-RU" sz="1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698" y="1124744"/>
            <a:ext cx="8712968" cy="574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1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детский сад № 112 города </a:t>
            </a:r>
            <a:r>
              <a:rPr lang="ru-RU" sz="1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Тюмени</a:t>
            </a:r>
          </a:p>
        </p:txBody>
      </p:sp>
    </p:spTree>
    <p:extLst>
      <p:ext uri="{BB962C8B-B14F-4D97-AF65-F5344CB8AC3E}">
        <p14:creationId xmlns:p14="http://schemas.microsoft.com/office/powerpoint/2010/main" val="9726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ьфия\Desktop\M8pP4Y7az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92488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013176"/>
            <a:ext cx="358287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Городской фестиваль «Путь к успеху», август 2022г.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Альфия\Desktop\СКАЗОЧН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410445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004048" y="5013176"/>
            <a:ext cx="38613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ru-RU" sz="1500" dirty="0">
                <a:solidFill>
                  <a:srgbClr val="000000"/>
                </a:solidFill>
                <a:latin typeface="Times New Roman"/>
                <a:ea typeface="Calibri"/>
              </a:rPr>
              <a:t>Проект «Сказочная мозаика» (интегрированная деятельность учителей-логопедов и 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Calibri"/>
              </a:rPr>
              <a:t>педагога-психолога), сентябрь 2021г.</a:t>
            </a:r>
            <a:endParaRPr lang="ru-RU" sz="15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6632"/>
            <a:ext cx="7920880" cy="548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Практический этап реализации (наставник           молодой специалист) </a:t>
            </a:r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5436096" y="332656"/>
            <a:ext cx="504056" cy="144016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319" y="6093296"/>
            <a:ext cx="363914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Всероссийский онлайн-конкурс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 люблю мультфильм», октябрь 2022г.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283968" y="6021288"/>
            <a:ext cx="4392488" cy="561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Calibri"/>
              </a:rPr>
              <a:t>Консультация в программе </a:t>
            </a:r>
            <a:r>
              <a:rPr lang="en-US" sz="1500" dirty="0" smtClean="0">
                <a:solidFill>
                  <a:srgbClr val="000000"/>
                </a:solidFill>
                <a:latin typeface="Times New Roman"/>
                <a:ea typeface="Calibri"/>
              </a:rPr>
              <a:t>ZOOM</a:t>
            </a: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Calibri"/>
              </a:rPr>
              <a:t>, январь 2022г.</a:t>
            </a:r>
            <a:endParaRPr lang="ru-RU" sz="15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40" y="3212976"/>
            <a:ext cx="42219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Мультфильм "Как мышонок Пик собирал грибы"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t="1021" r="12999" b="15652"/>
          <a:stretch/>
        </p:blipFill>
        <p:spPr bwMode="auto">
          <a:xfrm>
            <a:off x="899592" y="845939"/>
            <a:ext cx="3384376" cy="2399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283968" y="3717032"/>
            <a:ext cx="47525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Calibri"/>
              </a:rPr>
              <a:t>Применение интерактивного стола «Инклюзив-лого» в работе учителя-логопеда,  декабрь 2022г.</a:t>
            </a:r>
            <a:endParaRPr lang="ru-RU" sz="15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6632"/>
            <a:ext cx="7920880" cy="548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Практический этап реализации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(молодой специалист           наставник-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стажист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2" name="Picture 2" descr="C:\Users\User\Desktop\Downloads\IMG_20230117_092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101" y="3564894"/>
            <a:ext cx="3217358" cy="2413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Downloads\IMG_20230117_1225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801710"/>
            <a:ext cx="2097121" cy="2796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трелка вправо 10"/>
          <p:cNvSpPr/>
          <p:nvPr/>
        </p:nvSpPr>
        <p:spPr>
          <a:xfrm>
            <a:off x="4103948" y="434687"/>
            <a:ext cx="504056" cy="1751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2" name="Picture 2" descr="C:\Users\User\Desktop\Downloads\IMG_20230117_133854.jpg"/>
          <p:cNvPicPr>
            <a:picLocks noChangeAspect="1" noChangeArrowheads="1"/>
          </p:cNvPicPr>
          <p:nvPr/>
        </p:nvPicPr>
        <p:blipFill>
          <a:blip r:embed="rId6" cstate="print"/>
          <a:srcRect r="1706" b="2468"/>
          <a:stretch>
            <a:fillRect/>
          </a:stretch>
        </p:blipFill>
        <p:spPr bwMode="auto">
          <a:xfrm>
            <a:off x="5652120" y="4309382"/>
            <a:ext cx="222549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3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1560" y="116632"/>
            <a:ext cx="7776864" cy="489654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 algn="ctr">
              <a:buNone/>
            </a:pP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48" t="19840" r="25113" b="18001"/>
          <a:stretch>
            <a:fillRect/>
          </a:stretch>
        </p:blipFill>
        <p:spPr bwMode="auto">
          <a:xfrm>
            <a:off x="251520" y="692696"/>
            <a:ext cx="5320807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3" t="23884" r="20906" b="8090"/>
          <a:stretch/>
        </p:blipFill>
        <p:spPr bwMode="auto">
          <a:xfrm>
            <a:off x="3532530" y="3068960"/>
            <a:ext cx="5436096" cy="361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043608" y="188640"/>
            <a:ext cx="6912768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Логопедический альбом «Королевство прямых зеркал»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2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8394344" cy="5688632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отрудничество наставника и молодого специалиста на повышение профессиональной компетентности.</a:t>
            </a: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Оценить уровень профессиональной компетентности педагогов-партнеров.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Взаимодействовать в рамках реализации индивидуального образовательного плана сотрудничества.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Разработать методические продукты, направленные на совершенствование образовательного процесса.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799288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Наставничество                сотрудничество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11960" y="404664"/>
            <a:ext cx="72008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889884" y="692696"/>
            <a:ext cx="3240360" cy="24482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Перспектива сотрудничества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7584" y="4005064"/>
            <a:ext cx="3096344" cy="14446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Доработать методическое пособие «Логопедический альбом»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52120" y="4005064"/>
            <a:ext cx="3204864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молодого специалиста в профессиональном конкурсе «Педагог года - 2024»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2628969">
            <a:off x="3014373" y="3150007"/>
            <a:ext cx="359159" cy="50405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9653140">
            <a:off x="5980142" y="3102041"/>
            <a:ext cx="325963" cy="47933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8394344" cy="568863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8104414" cy="953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«Карты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средство развития речемыслительной деятельности у дошкольников с ТНР»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805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6723" y="1556792"/>
            <a:ext cx="2880320" cy="442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5"/>
          <p:cNvSpPr>
            <a:spLocks noGrp="1"/>
          </p:cNvSpPr>
          <p:nvPr>
            <p:ph idx="1"/>
          </p:nvPr>
        </p:nvSpPr>
        <p:spPr>
          <a:xfrm>
            <a:off x="3814236" y="1357298"/>
            <a:ext cx="5329764" cy="209108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«Ясно, что прежде, чем осветить вопрос, откуда сказка происходит, надо ответить на вопрос, что она собой представляет»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3671392" y="3357562"/>
            <a:ext cx="5472608" cy="2786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Владимир Яковлевич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(1895-1970гг.) 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советский филолог, фольклорист, профессор Ленинградского университета.</a:t>
            </a:r>
            <a:endParaRPr lang="ru-RU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8394344" cy="568863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0"/>
            <a:ext cx="6143668" cy="500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«Карты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F:\Карты Проппа 01.png"/>
          <p:cNvPicPr>
            <a:picLocks noChangeAspect="1" noChangeArrowheads="1"/>
          </p:cNvPicPr>
          <p:nvPr/>
        </p:nvPicPr>
        <p:blipFill>
          <a:blip r:embed="rId2" cstate="print"/>
          <a:srcRect l="1427" t="1349" r="2999" b="78767"/>
          <a:stretch>
            <a:fillRect/>
          </a:stretch>
        </p:blipFill>
        <p:spPr bwMode="auto">
          <a:xfrm>
            <a:off x="142844" y="571480"/>
            <a:ext cx="5374584" cy="1584176"/>
          </a:xfrm>
          <a:prstGeom prst="rect">
            <a:avLst/>
          </a:prstGeom>
          <a:noFill/>
        </p:spPr>
      </p:pic>
      <p:pic>
        <p:nvPicPr>
          <p:cNvPr id="11" name="Picture 5" descr="F:\Карты Проппа 0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87" t="20886" r="2695" b="58202"/>
          <a:stretch>
            <a:fillRect/>
          </a:stretch>
        </p:blipFill>
        <p:spPr bwMode="auto">
          <a:xfrm>
            <a:off x="142844" y="2285992"/>
            <a:ext cx="5357850" cy="1612404"/>
          </a:xfrm>
          <a:prstGeom prst="rect">
            <a:avLst/>
          </a:prstGeom>
          <a:noFill/>
        </p:spPr>
      </p:pic>
      <p:pic>
        <p:nvPicPr>
          <p:cNvPr id="12" name="Picture 2" descr="F:\Карты Проппа 02.png"/>
          <p:cNvPicPr>
            <a:picLocks noChangeAspect="1" noChangeArrowheads="1"/>
          </p:cNvPicPr>
          <p:nvPr/>
        </p:nvPicPr>
        <p:blipFill>
          <a:blip r:embed="rId4" cstate="print"/>
          <a:srcRect t="1559" r="42252" b="60019"/>
          <a:stretch>
            <a:fillRect/>
          </a:stretch>
        </p:blipFill>
        <p:spPr bwMode="auto">
          <a:xfrm>
            <a:off x="5715008" y="642918"/>
            <a:ext cx="3177953" cy="3286148"/>
          </a:xfrm>
          <a:prstGeom prst="rect">
            <a:avLst/>
          </a:prstGeom>
          <a:noFill/>
        </p:spPr>
      </p:pic>
      <p:pic>
        <p:nvPicPr>
          <p:cNvPr id="13" name="Picture 4" descr="F:\Карты Проппа 01.png"/>
          <p:cNvPicPr>
            <a:picLocks noChangeAspect="1" noChangeArrowheads="1"/>
          </p:cNvPicPr>
          <p:nvPr/>
        </p:nvPicPr>
        <p:blipFill>
          <a:blip r:embed="rId5" cstate="print"/>
          <a:srcRect l="2275" t="42589" r="3107" b="17192"/>
          <a:stretch>
            <a:fillRect/>
          </a:stretch>
        </p:blipFill>
        <p:spPr bwMode="auto">
          <a:xfrm>
            <a:off x="500034" y="3929066"/>
            <a:ext cx="4639969" cy="2794278"/>
          </a:xfrm>
          <a:prstGeom prst="rect">
            <a:avLst/>
          </a:prstGeom>
          <a:noFill/>
        </p:spPr>
      </p:pic>
      <p:pic>
        <p:nvPicPr>
          <p:cNvPr id="14" name="Picture 6" descr="F:\Карты Проппа 02.png"/>
          <p:cNvPicPr>
            <a:picLocks noChangeAspect="1" noChangeArrowheads="1"/>
          </p:cNvPicPr>
          <p:nvPr/>
        </p:nvPicPr>
        <p:blipFill>
          <a:blip r:embed="rId6" cstate="print"/>
          <a:srcRect l="59399" t="592" r="2738" b="79308"/>
          <a:stretch>
            <a:fillRect/>
          </a:stretch>
        </p:blipFill>
        <p:spPr bwMode="auto">
          <a:xfrm>
            <a:off x="5715008" y="4000504"/>
            <a:ext cx="3214710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6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429420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463314" cy="47320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судим о себе по ощущению своих способностей что-то сделать, в то время как другие судят о нас по тому, что мы уже сделали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У.Г. Лонгфелло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бойся идти не туда – бойся никуда не идти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Емец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лишь там чего-то добивается, где он сам верит в свои силы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Л. Фейербах)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404664"/>
            <a:ext cx="8784976" cy="70567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2400" b="1" dirty="0" smtClean="0"/>
          </a:p>
          <a:p>
            <a:pPr fontAlgn="t">
              <a:buNone/>
            </a:pPr>
            <a:endParaRPr lang="ru-RU" sz="2400" b="1" dirty="0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9263287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5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Модель интеграции деятельности субъектов наставничества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7848872" cy="3960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Наставничество - это взаимообогащенное сотрудничество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7686" y="1643050"/>
            <a:ext cx="216024" cy="2880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928802"/>
            <a:ext cx="7056784" cy="2875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Взаимообучение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143108" y="2214554"/>
            <a:ext cx="288032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643182"/>
            <a:ext cx="345638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Стажист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наставник для молодого специалиста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858016" y="2214554"/>
            <a:ext cx="288032" cy="42093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2643182"/>
            <a:ext cx="367240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Молодой специалист - наставник для стажиста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714744" y="2857496"/>
            <a:ext cx="1511598" cy="214314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28926" y="4071942"/>
            <a:ext cx="324036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индивидуальными  ресурсами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15016"/>
            <a:ext cx="324036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ефлексивный дневник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педагога-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стажиста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285852" y="3500438"/>
            <a:ext cx="1512168" cy="1224136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6215074" y="3571876"/>
            <a:ext cx="1656184" cy="1152128"/>
          </a:xfrm>
          <a:prstGeom prst="curvedLeftArrow">
            <a:avLst>
              <a:gd name="adj1" fmla="val 25000"/>
              <a:gd name="adj2" fmla="val 46692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177866">
            <a:off x="2060313" y="4779997"/>
            <a:ext cx="331406" cy="98560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66313" y="5695430"/>
            <a:ext cx="3312368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ефлексивный дневник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молодого специалиста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8256326">
            <a:off x="6817618" y="4808883"/>
            <a:ext cx="298284" cy="99764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357686" y="785794"/>
            <a:ext cx="214314" cy="3594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4664"/>
            <a:ext cx="424847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ефлексивный дневник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едагога-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стажиста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123728" y="1052736"/>
            <a:ext cx="288032" cy="64807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404664"/>
            <a:ext cx="388843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ефлексивный дневник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молодого специалиста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804248" y="1052736"/>
            <a:ext cx="288032" cy="64807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628" t="29840" r="27320" b="36972"/>
          <a:stretch>
            <a:fillRect/>
          </a:stretch>
        </p:blipFill>
        <p:spPr bwMode="auto">
          <a:xfrm>
            <a:off x="0" y="1700808"/>
            <a:ext cx="46634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1100" t="50840" r="27793" b="18080"/>
          <a:stretch>
            <a:fillRect/>
          </a:stretch>
        </p:blipFill>
        <p:spPr bwMode="auto">
          <a:xfrm>
            <a:off x="4716016" y="1700807"/>
            <a:ext cx="4427984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39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260648"/>
            <a:ext cx="777686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Индивидуальный образовательный план сотрудничества наставника и молодого специалиста (ИОПС)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99992" y="1052736"/>
            <a:ext cx="360040" cy="7920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97" t="24020" r="15098" b="21409"/>
          <a:stretch>
            <a:fillRect/>
          </a:stretch>
        </p:blipFill>
        <p:spPr bwMode="auto">
          <a:xfrm>
            <a:off x="539552" y="1844824"/>
            <a:ext cx="802374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1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260648"/>
            <a:ext cx="777686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Индивидуальный образовательный план сотрудничества наставника и молодого специалиста (ИОПС)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72" t="24497" r="19572" b="15045"/>
          <a:stretch>
            <a:fillRect/>
          </a:stretch>
        </p:blipFill>
        <p:spPr bwMode="auto">
          <a:xfrm>
            <a:off x="528182" y="1700807"/>
            <a:ext cx="8076266" cy="451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трелка вниз 6"/>
          <p:cNvSpPr/>
          <p:nvPr/>
        </p:nvSpPr>
        <p:spPr>
          <a:xfrm>
            <a:off x="4355976" y="1052736"/>
            <a:ext cx="288032" cy="576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60240"/>
              </p:ext>
            </p:extLst>
          </p:nvPr>
        </p:nvGraphicFramePr>
        <p:xfrm>
          <a:off x="107504" y="1988840"/>
          <a:ext cx="4644008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88640"/>
            <a:ext cx="777686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изучения уровня профессиональной компетентности педагога (модифицированный вариант методики Г.А. Ворониной)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40768"/>
            <a:ext cx="244827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1268760"/>
            <a:ext cx="25202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Самооценка </a:t>
            </a:r>
            <a:endParaRPr lang="ru-RU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60240"/>
              </p:ext>
            </p:extLst>
          </p:nvPr>
        </p:nvGraphicFramePr>
        <p:xfrm>
          <a:off x="4493299" y="1912641"/>
          <a:ext cx="47160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трелка вниз 10"/>
          <p:cNvSpPr/>
          <p:nvPr/>
        </p:nvSpPr>
        <p:spPr>
          <a:xfrm rot="1496794">
            <a:off x="2726480" y="721859"/>
            <a:ext cx="182227" cy="60888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521860">
            <a:off x="6585245" y="778674"/>
            <a:ext cx="298050" cy="49463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2" y="1988840"/>
          <a:ext cx="43204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260648"/>
            <a:ext cx="777686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 изучения уровня ИКТ-компетенций педагога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244827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484784"/>
            <a:ext cx="25202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Самооценка 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496794">
            <a:off x="2732666" y="820421"/>
            <a:ext cx="270254" cy="67110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521860">
            <a:off x="6681771" y="853830"/>
            <a:ext cx="253620" cy="64655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одержимое 7"/>
          <p:cNvGraphicFramePr>
            <a:graphicFrameLocks/>
          </p:cNvGraphicFramePr>
          <p:nvPr/>
        </p:nvGraphicFramePr>
        <p:xfrm>
          <a:off x="4572000" y="2132856"/>
          <a:ext cx="4572000" cy="41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539552" y="3429000"/>
            <a:ext cx="336368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Взаимопосещение НОД «Звук и буква О» октябрь 2022г.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User\Desktop\Downloads\InShot_20221110_132107664.jpg"/>
          <p:cNvPicPr/>
          <p:nvPr/>
        </p:nvPicPr>
        <p:blipFill rotWithShape="1">
          <a:blip r:embed="rId2" cstate="print"/>
          <a:srcRect l="35093" t="4038" r="34472" b="50206"/>
          <a:stretch/>
        </p:blipFill>
        <p:spPr bwMode="auto">
          <a:xfrm>
            <a:off x="6516216" y="764704"/>
            <a:ext cx="2319300" cy="3165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444208" y="3933056"/>
            <a:ext cx="269979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Взаимопосещение НОД «Путешествие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город Тюмень»,  ноябрь 2022г.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" r="17647" b="-105"/>
          <a:stretch/>
        </p:blipFill>
        <p:spPr bwMode="auto">
          <a:xfrm>
            <a:off x="323528" y="764704"/>
            <a:ext cx="432048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-396552" y="4509120"/>
            <a:ext cx="3363687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Профессиональный кейс «Биоэнергопластика»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Клуб коррекции речи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Логоша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октябрь 2022г.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6298" t="19000" r="35980" b="18001"/>
          <a:stretch>
            <a:fillRect/>
          </a:stretch>
        </p:blipFill>
        <p:spPr bwMode="auto">
          <a:xfrm>
            <a:off x="2555776" y="3933056"/>
            <a:ext cx="3528392" cy="259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67544" y="188640"/>
            <a:ext cx="79208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Практический этап реализации (наставник          молодой специалист) 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5364088" y="332656"/>
            <a:ext cx="432048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7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503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    Городской семинар «Наставничество как система развития профессионально-личностных качеств педагогов и обучающихся»                                                                                               Пономарева Антонина Геннадьевна,                                                                              учитель-логопед МАДОУ д/с № 112 города Тюмени                                       Зайцева Марина Алексеевна,                                                                              учитель-логопед МАДОУ д/с № 112 города Тюмени       </vt:lpstr>
      <vt:lpstr>Презентация PowerPoint</vt:lpstr>
      <vt:lpstr>Модель интеграции деятельности субъектов наставничества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Наставничество как педагогическое сотрудничество  </dc:title>
  <dc:creator>дом</dc:creator>
  <cp:lastModifiedBy>Musician</cp:lastModifiedBy>
  <cp:revision>216</cp:revision>
  <dcterms:created xsi:type="dcterms:W3CDTF">2022-11-30T13:20:12Z</dcterms:created>
  <dcterms:modified xsi:type="dcterms:W3CDTF">2023-04-27T16:29:44Z</dcterms:modified>
</cp:coreProperties>
</file>